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7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-12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ชื่อเรื่อง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2" name="ชื่อเรื่องรอง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969C88-B244-455D-A017-012B25B1ACDD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20" name="ตัวยึดท้ายกระดา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ตัวยึดหมายเลขภาพนิ่ง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วงรี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969C88-B244-455D-A017-012B25B1ACDD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สี่เหลี่ยมผืนผ้า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969C88-B244-455D-A017-012B25B1ACDD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สี่เหลี่ยมผืนผ้า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วงรี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969C88-B244-455D-A017-012B25B1ACDD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เนื้อหา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969C88-B244-455D-A017-012B25B1ACDD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969C88-B244-455D-A017-012B25B1ACDD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969C88-B244-455D-A017-012B25B1ACDD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สี่เหลี่ยมผืนผ้า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969C88-B244-455D-A017-012B25B1ACDD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969C88-B244-455D-A017-012B25B1ACDD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9" name="แผนผังลำดับงาน: กระบวนการ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แผนผังลำดับงาน: กระบวนการ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969C88-B244-455D-A017-012B25B1ACDD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6969C88-B244-455D-A017-012B25B1ACDD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วงกลม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วงรี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โดนัท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ตัวยึดชื่อเรื่อง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ยึดข้อความ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24" name="ตัวยึดวันที่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6969C88-B244-455D-A017-012B25B1ACDD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สี่เหลี่ยมผืนผ้า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7DFC6519-589C-448F-8217-2A150AA86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0706" y="1208689"/>
            <a:ext cx="8941487" cy="186606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th-TH" sz="60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</a:t>
            </a:r>
            <a:r>
              <a:rPr lang="th-TH" sz="6000" b="1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ควบคุมดูแลความ</a:t>
            </a:r>
            <a:r>
              <a:rPr lang="th-TH" sz="60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ปลอดภัย</a:t>
            </a:r>
            <a:br>
              <a:rPr lang="th-TH" sz="60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</a:br>
            <a:r>
              <a:rPr lang="th-TH" sz="60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ของอาคารและป้ายโฆษณาขนาด</a:t>
            </a:r>
            <a:r>
              <a:rPr lang="th-TH" sz="6000" b="1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ใหญ่</a:t>
            </a:r>
            <a:endParaRPr lang="th-TH" sz="6000" b="1" dirty="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7410" name="AutoShape 2" descr="2 5d Building 2 5d Building บังกะโลบังกะโล, บ้านการ์ตูน, อาคารการ์ตูน, 2 5d  ครอบครัวเดี่ยวภาพ PNG และ เวกเตอร์ สำหรับการดาวน์โหลดฟรี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7412" name="AutoShape 4" descr="2 5d Building 2 5d Building บังกะโลบังกะโล, บ้านการ์ตูน, อาคารการ์ตูน, 2 5d  ครอบครัวเดี่ยวภาพ PNG และ เวกเตอร์ สำหรับการดาวน์โหลดฟรี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7426" name="Picture 18" descr="ป้ายบิลบอร์ด ทำป้ายบิลบอร์ด ติดตั้งบิลบอร์ด billboar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35521" y="3225307"/>
            <a:ext cx="3099238" cy="2145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428" name="AutoShape 20" descr="พาส่องราคาป้ายโฆษณาบ้าน ป้ายโฆษณาคอนโดในกรุงเทพ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7430" name="AutoShape 22" descr="พาส่องราคาป้ายโฆษณาบ้าน ป้ายโฆษณาคอนโดในกรุงเทพ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17432" name="AutoShape 24" descr="พาส่องราคาป้ายโฆษณาบ้าน ป้ายโฆษณาคอนโดในกรุงเทพ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7434" name="Picture 26" descr="พาส่องราคาป้ายโฆษณาบ้าน ป้ายโฆษณาคอนโดในกรุงเทพ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1640" y="3299536"/>
            <a:ext cx="3585343" cy="22183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รูปภาพ 11" descr="LOGO ทต.นาสาร(มิเกล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7625" y="189187"/>
            <a:ext cx="1803400" cy="1879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122" name="Picture 2" descr="บ้านเดี่ยว Habitia เตรียมเปิดตัว 3 โครงการ 4-10 ล้าน โดยแสนสิริ |  thinkofliving.co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62355" y="3563008"/>
            <a:ext cx="3567146" cy="23543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56129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84376A89-ADC2-4CC8-BA2E-9C6EEEE14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7889" y="693682"/>
            <a:ext cx="9085667" cy="275371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thaiDist"/>
            <a:r>
              <a:rPr lang="th-TH" dirty="0"/>
              <a:t> 	</a:t>
            </a:r>
            <a:r>
              <a:rPr lang="th-TH" sz="32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ด้วยในช่วงฤดูร้อนมักจะเกิดพายุฤดูร้อนและพายุฝนฟ้าคะนองมีลมกระโชกแรงเป็นเหตุให้อาคารบ้านเรือนของราษฎรได้รับความเสียหายและป้ายโฆษณาขนาด</a:t>
            </a:r>
            <a:r>
              <a:rPr lang="th-TH" sz="3200" b="1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ใหญ่  ที่</a:t>
            </a:r>
            <a:r>
              <a:rPr lang="th-TH" sz="32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ก่อสร้างโดยฝ่าฝืนกฎหมายหรือป้ายเก่าชำรุดล้มลง</a:t>
            </a:r>
            <a:r>
              <a:rPr lang="th-TH" sz="3200" b="1" dirty="0" smtClean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มา  </a:t>
            </a:r>
            <a:r>
              <a:rPr lang="th-TH" sz="3200" b="1" dirty="0">
                <a:solidFill>
                  <a:schemeClr val="tx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ทำให้มีผู้ได้รับบาดเจ็บและเสียชีวิต ตลอดจน ทรัพย์สินได้รับความเสียหายเป็นจำนวนมากซึ่งปรากฏเป็นข่าวอยู่เสมอ</a:t>
            </a:r>
            <a:endParaRPr lang="th-TH" sz="2800" b="1" dirty="0">
              <a:solidFill>
                <a:schemeClr val="tx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6390" name="Picture 6" descr="รอบนี้หนักแน่! เตือนพายุฤดูร้อนถล่ม 49 จว. ภาคเหนือลุ้นช่วยลดฝุ่นพิษกระจาย  - ข่าวสด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53709" y="3773873"/>
            <a:ext cx="2701159" cy="2030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392" name="AutoShape 8" descr="ระวังป้ายถล่ม!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16394" name="Picture 10" descr="ระวังป้ายถล่ม!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24978" y="3594539"/>
            <a:ext cx="1995690" cy="25119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96" name="Picture 12" descr="กระเช้าติดป้ายโฆษณาตึกใบหยก2หักครึ่ง คนงานดิ่งจากชั้น68ดับ3ศพ-รอด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40414" y="3790766"/>
            <a:ext cx="3091355" cy="21832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741393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1ED13D3C-132B-4302-B687-22C1EEA20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5140" y="1032735"/>
            <a:ext cx="10846860" cy="132319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 algn="thaiDist">
              <a:buNone/>
            </a:pPr>
            <a:r>
              <a:rPr lang="th-TH" dirty="0" smtClean="0">
                <a:cs typeface="+mj-cs"/>
              </a:rPr>
              <a:t>	</a:t>
            </a:r>
          </a:p>
          <a:p>
            <a:pPr marL="0" indent="0" algn="thaiDist">
              <a:buNone/>
            </a:pPr>
            <a:r>
              <a:rPr lang="th-TH" sz="9600" b="1" dirty="0" smtClean="0">
                <a:latin typeface="Angsana New" pitchFamily="18" charset="-34"/>
                <a:cs typeface="+mj-cs"/>
              </a:rPr>
              <a:t>	</a:t>
            </a:r>
            <a:r>
              <a:rPr lang="th-TH" sz="9600" b="1" dirty="0" smtClean="0">
                <a:latin typeface="Angsana New" pitchFamily="18" charset="-34"/>
                <a:cs typeface="Angsana New" pitchFamily="18" charset="-34"/>
              </a:rPr>
              <a:t>เทศบาล</a:t>
            </a:r>
            <a:r>
              <a:rPr lang="th-TH" sz="9600" b="1" dirty="0">
                <a:latin typeface="Angsana New" pitchFamily="18" charset="-34"/>
                <a:cs typeface="Angsana New" pitchFamily="18" charset="-34"/>
              </a:rPr>
              <a:t>ตำบลนาสารจึงขอแจ้งเตือนประชาชนให้สอดส่องดูแลอาคารบ้านเรือนให้มีสภาพมั่นคง</a:t>
            </a:r>
            <a:r>
              <a:rPr lang="th-TH" sz="9600" b="1" dirty="0" smtClean="0">
                <a:latin typeface="Angsana New" pitchFamily="18" charset="-34"/>
                <a:cs typeface="Angsana New" pitchFamily="18" charset="-34"/>
              </a:rPr>
              <a:t>แข็งแรง                        และ</a:t>
            </a:r>
            <a:r>
              <a:rPr lang="th-TH" sz="9600" b="1" dirty="0">
                <a:latin typeface="Angsana New" pitchFamily="18" charset="-34"/>
                <a:cs typeface="Angsana New" pitchFamily="18" charset="-34"/>
              </a:rPr>
              <a:t>ดำเนินการสอดส่องดูแลป้ายโฆษณาขนาดใหญ่ซึ่งอาจมีโครงสร้างชำรุดบกพร่องไม่มีความมั่นคงแข็งแรงเพียงพอ </a:t>
            </a:r>
            <a:r>
              <a:rPr lang="th-TH" sz="9600" b="1" dirty="0" smtClean="0">
                <a:latin typeface="Angsana New" pitchFamily="18" charset="-34"/>
                <a:cs typeface="Angsana New" pitchFamily="18" charset="-34"/>
              </a:rPr>
              <a:t>ดังต่อไปนี้</a:t>
            </a:r>
            <a:endParaRPr lang="th-TH" sz="3600" b="1" dirty="0" smtClean="0">
              <a:latin typeface="Angsana New" pitchFamily="18" charset="-34"/>
              <a:cs typeface="Angsana New" pitchFamily="18" charset="-34"/>
            </a:endParaRPr>
          </a:p>
          <a:p>
            <a:pPr marL="0" indent="0" algn="thaiDist">
              <a:buNone/>
            </a:pPr>
            <a:endParaRPr lang="th-TH" sz="4400" b="1" dirty="0" smtClean="0">
              <a:latin typeface="Angsana New" pitchFamily="18" charset="-34"/>
              <a:cs typeface="Angsana New" pitchFamily="18" charset="-34"/>
            </a:endParaRPr>
          </a:p>
          <a:p>
            <a:pPr marL="0" indent="0" algn="thaiDist">
              <a:buNone/>
            </a:pPr>
            <a:r>
              <a:rPr lang="th-TH" sz="4400" b="1" dirty="0" smtClean="0">
                <a:latin typeface="Angsana New" pitchFamily="18" charset="-34"/>
                <a:cs typeface="Angsana New" pitchFamily="18" charset="-34"/>
              </a:rPr>
              <a:t>	</a:t>
            </a:r>
            <a:endParaRPr lang="th-TH" sz="4400" b="1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3005957" y="3498486"/>
            <a:ext cx="80719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 smtClean="0">
                <a:latin typeface="Angsana New" pitchFamily="18" charset="-34"/>
                <a:cs typeface="Angsana New" pitchFamily="18" charset="-34"/>
              </a:rPr>
              <a:t>	</a:t>
            </a:r>
            <a:endParaRPr lang="th-TH" sz="3600" dirty="0"/>
          </a:p>
        </p:txBody>
      </p:sp>
      <p:sp>
        <p:nvSpPr>
          <p:cNvPr id="6" name="วงรี 5"/>
          <p:cNvSpPr/>
          <p:nvPr/>
        </p:nvSpPr>
        <p:spPr>
          <a:xfrm>
            <a:off x="3993932" y="2564526"/>
            <a:ext cx="6011915" cy="1366343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          </a:t>
            </a:r>
            <a:r>
              <a:rPr lang="en-US" sz="2000" b="1" dirty="0" smtClean="0">
                <a:latin typeface="Angsana New" pitchFamily="18" charset="-34"/>
                <a:cs typeface="Angsana New" pitchFamily="18" charset="-34"/>
              </a:rPr>
              <a:t>1.</a:t>
            </a:r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 ให้ประชาชนสอดส่องดูแลอาคารบ้านเรือน ให้มีสภาพมั่นคงแข็งแรงและระมัดระวังอันตรายที่อาจเกิดจาก    		พายุฤดูร้อน</a:t>
            </a:r>
            <a:endParaRPr lang="th-TH" sz="2000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2343313" y="4120303"/>
            <a:ext cx="3867806" cy="914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1.1 ดูแลบ้านเรือนให้มีสภาพมั่นคงแข็งแรงโดยเฉพาะกระเบื้องมุงหลังคาต้องยึดแน่นกับโครงหลังคา</a:t>
            </a:r>
            <a:endParaRPr lang="th-TH" sz="2000" dirty="0"/>
          </a:p>
        </p:txBody>
      </p:sp>
      <p:sp>
        <p:nvSpPr>
          <p:cNvPr id="8" name="สี่เหลี่ยมมุมมน 7"/>
          <p:cNvSpPr/>
          <p:nvPr/>
        </p:nvSpPr>
        <p:spPr>
          <a:xfrm>
            <a:off x="7535917" y="4162096"/>
            <a:ext cx="4267200" cy="88287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1.2 ตรวจดูสิ่งต่าง ๆ  ที่สามารถหักโค่นลงมาล้มทับบ้านเรือนได้ หากพบเห็นให้แจ้งเทศบาลหรือหน่วยงานที่รับผิดชอบ</a:t>
            </a:r>
            <a:endParaRPr lang="th-TH" sz="2000" dirty="0"/>
          </a:p>
        </p:txBody>
      </p:sp>
      <p:sp>
        <p:nvSpPr>
          <p:cNvPr id="9" name="สี่เหลี่ยมมุมมน 8"/>
          <p:cNvSpPr/>
          <p:nvPr/>
        </p:nvSpPr>
        <p:spPr>
          <a:xfrm>
            <a:off x="4614041" y="5328744"/>
            <a:ext cx="5055305" cy="81980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thaiDist"/>
            <a:endParaRPr lang="th-TH" sz="1800" b="1" dirty="0" smtClean="0">
              <a:latin typeface="Angsana New" pitchFamily="18" charset="-34"/>
              <a:cs typeface="Angsana New" pitchFamily="18" charset="-34"/>
            </a:endParaRPr>
          </a:p>
          <a:p>
            <a:pPr algn="thaiDist"/>
            <a:r>
              <a:rPr lang="th-TH" sz="1800" b="1" dirty="0" smtClean="0">
                <a:latin typeface="Angsana New" pitchFamily="18" charset="-34"/>
                <a:cs typeface="Angsana New" pitchFamily="18" charset="-34"/>
              </a:rPr>
              <a:t>         </a:t>
            </a:r>
            <a:r>
              <a:rPr lang="th-TH" sz="2000" b="1" dirty="0" smtClean="0">
                <a:latin typeface="Angsana New" pitchFamily="18" charset="-34"/>
                <a:cs typeface="Angsana New" pitchFamily="18" charset="-34"/>
              </a:rPr>
              <a:t>1.3 ขณะเกิดพายุฝนฟ้าคะนองควรอยู่ห่างจากสิ่งก่อสร้างที่อาจล้มหรือหักโค่นลงมาได้</a:t>
            </a:r>
            <a:endParaRPr lang="th-TH" sz="1800" b="1" dirty="0" smtClean="0">
              <a:latin typeface="Angsana New" pitchFamily="18" charset="-34"/>
              <a:cs typeface="Angsana New" pitchFamily="18" charset="-34"/>
            </a:endParaRP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xmlns="" val="1558395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วงรี 3"/>
          <p:cNvSpPr/>
          <p:nvPr/>
        </p:nvSpPr>
        <p:spPr>
          <a:xfrm>
            <a:off x="3153104" y="346841"/>
            <a:ext cx="7262648" cy="137685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4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2. กรณีป้ายโฆษณาขนาดใหญ่</a:t>
            </a:r>
            <a:endParaRPr lang="th-TH" sz="4000" b="1" dirty="0"/>
          </a:p>
        </p:txBody>
      </p:sp>
      <p:sp>
        <p:nvSpPr>
          <p:cNvPr id="5" name="สี่เหลี่ยมมุมมน 4"/>
          <p:cNvSpPr/>
          <p:nvPr/>
        </p:nvSpPr>
        <p:spPr>
          <a:xfrm>
            <a:off x="1797268" y="2963917"/>
            <a:ext cx="3016469" cy="287983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thaiDist"/>
            <a:r>
              <a:rPr lang="th-TH" sz="18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2.1 ในการขออนุญาตก่อสร้างหรือดัดแปลงให้ปฏิบัติตามและพิจารณาให้เป็นไปตามกฎหมายว่าด้วยการควบคุมอาคารโดยเคร่งครัด และต้องมีวิศวกรที่มีใบอนุญาตประกอบวิชาชีพวิศวกรรมควบคุมตามกฎหมายว่าด้วยวิศวกรเป็น    ผู้คำนวณและรับรองความมั่นคงแข็งแรง</a:t>
            </a:r>
            <a:endParaRPr lang="th-TH" sz="1800" dirty="0"/>
          </a:p>
        </p:txBody>
      </p:sp>
      <p:sp>
        <p:nvSpPr>
          <p:cNvPr id="6" name="สี่เหลี่ยมมุมมน 5"/>
          <p:cNvSpPr/>
          <p:nvPr/>
        </p:nvSpPr>
        <p:spPr>
          <a:xfrm>
            <a:off x="5370786" y="2984938"/>
            <a:ext cx="2963917" cy="294289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thaiDist"/>
            <a:r>
              <a:rPr lang="th-TH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2.2 ป้ายที่ได้รับอนุญาตแต่มีสภาพเก่าชำรุดบกพร่องอันอาจไม่ปลอดภัยต้องดำเนินการแก้ไขให้ปลอดภัย หากไม่มีการแก้ไขเจ้าพนักงานอาจจะมีคำสั่งให้รื้อถอนป้ายนั้นต่อไป</a:t>
            </a:r>
            <a:endParaRPr lang="th-TH" sz="2000" dirty="0"/>
          </a:p>
        </p:txBody>
      </p:sp>
      <p:sp>
        <p:nvSpPr>
          <p:cNvPr id="7" name="สี่เหลี่ยมมุมมน 6"/>
          <p:cNvSpPr/>
          <p:nvPr/>
        </p:nvSpPr>
        <p:spPr>
          <a:xfrm>
            <a:off x="8881242" y="2963917"/>
            <a:ext cx="2942896" cy="28062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thaiDist"/>
            <a:r>
              <a:rPr lang="th-TH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	</a:t>
            </a:r>
          </a:p>
          <a:p>
            <a:pPr algn="thaiDist"/>
            <a:r>
              <a:rPr lang="th-TH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</a:t>
            </a:r>
          </a:p>
          <a:p>
            <a:pPr algn="thaiDist"/>
            <a:r>
              <a:rPr lang="th-TH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        2.3 ป้ายที่ติดตั้งบนพื้นดินที่มีความสูง </a:t>
            </a:r>
            <a:r>
              <a:rPr lang="en-US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15</a:t>
            </a:r>
            <a:r>
              <a:rPr lang="th-TH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เมตรขึ้นไป หรือมีพื้นที่ตั้งแต่ </a:t>
            </a:r>
            <a:r>
              <a:rPr lang="en-US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50 </a:t>
            </a:r>
            <a:r>
              <a:rPr lang="th-TH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ตารางเมตรขึ้นไป ป้ายที่ติดตั้งบนหลังคาหรือดาดฟ้าของอาคารที่มีพื้นที่ตั้งแต่ </a:t>
            </a:r>
            <a:r>
              <a:rPr lang="en-US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25</a:t>
            </a:r>
            <a:r>
              <a:rPr lang="th-TH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 ตารางเมตรขึ้นไป ซึ่งเข้าข่ายเป็นอาคารที่ต้องตรวจสอบตามกฎหมาย </a:t>
            </a:r>
            <a:br>
              <a:rPr lang="th-TH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2000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b="1" dirty="0" smtClean="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rPr>
              <a:t>		</a:t>
            </a:r>
            <a:endParaRPr lang="th-TH" dirty="0"/>
          </a:p>
        </p:txBody>
      </p:sp>
      <p:sp>
        <p:nvSpPr>
          <p:cNvPr id="9" name="ลูกศรลง 8"/>
          <p:cNvSpPr/>
          <p:nvPr/>
        </p:nvSpPr>
        <p:spPr>
          <a:xfrm rot="2220555">
            <a:off x="3419868" y="1586240"/>
            <a:ext cx="801974" cy="1194162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ลูกศรลง 9"/>
          <p:cNvSpPr/>
          <p:nvPr/>
        </p:nvSpPr>
        <p:spPr>
          <a:xfrm>
            <a:off x="6537434" y="1975945"/>
            <a:ext cx="704194" cy="945931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ลูกศรลง 10"/>
          <p:cNvSpPr/>
          <p:nvPr/>
        </p:nvSpPr>
        <p:spPr>
          <a:xfrm rot="19528604">
            <a:off x="9726578" y="1665728"/>
            <a:ext cx="791247" cy="1226132"/>
          </a:xfrm>
          <a:prstGeom prst="downArrow">
            <a:avLst>
              <a:gd name="adj1" fmla="val 50000"/>
              <a:gd name="adj2" fmla="val 5306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616240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945931" y="1116724"/>
            <a:ext cx="9956800" cy="4873752"/>
          </a:xfrm>
        </p:spPr>
        <p:txBody>
          <a:bodyPr>
            <a:normAutofit/>
          </a:bodyPr>
          <a:lstStyle/>
          <a:p>
            <a:pPr lvl="1" algn="thaiDist">
              <a:buNone/>
            </a:pPr>
            <a:r>
              <a:rPr lang="th-TH" sz="32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  <a:sym typeface="Wingdings 2"/>
              </a:rPr>
              <a:t>			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หากป้ายมีลักษณะดังกล่าวข้างต้นได้ก่อสร้างมาแล้วไม่น้อยกว่า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1 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ปี     ให้เจ้าของป้ายดำเนินการจัดหาผู้ตรวจสอบที่ขึ้นทะเบียนกับคณะกรรมการควบคุมอาคารมาทำการตรวจสอบความมั่นคงแข็งแรงและระบบอุปกรณ์ต่าง ๆ                     แล้วส่งรายงานผลการตรวจสอบให้เจ้าพนักงานท้องถิ่นพิจารณาออกใบรับรองการตรวจสอบ</a:t>
            </a:r>
          </a:p>
          <a:p>
            <a:pPr lvl="1" algn="thaiDist">
              <a:buNone/>
            </a:pP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</a:t>
            </a:r>
            <a:br>
              <a:rPr lang="th-TH" sz="3200" b="1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		</a:t>
            </a:r>
            <a:r>
              <a:rPr lang="th-TH" sz="3200" b="1" dirty="0" smtClean="0">
                <a:solidFill>
                  <a:srgbClr val="FF0000"/>
                </a:solidFill>
                <a:latin typeface="Angsana New" pitchFamily="18" charset="-34"/>
                <a:cs typeface="Angsana New" pitchFamily="18" charset="-34"/>
                <a:sym typeface="Wingdings 2"/>
              </a:rPr>
              <a:t>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หากผู้ใดฝ่าฝืนจะมีโทษตามมาตรา </a:t>
            </a:r>
            <a:r>
              <a:rPr lang="en-US" sz="3200" b="1" dirty="0" smtClean="0">
                <a:latin typeface="Angsana New" pitchFamily="18" charset="-34"/>
                <a:cs typeface="Angsana New" pitchFamily="18" charset="-34"/>
              </a:rPr>
              <a:t>64</a:t>
            </a:r>
            <a:r>
              <a:rPr lang="th-TH" sz="3200" b="1" dirty="0" smtClean="0">
                <a:latin typeface="Angsana New" pitchFamily="18" charset="-34"/>
                <a:cs typeface="Angsana New" pitchFamily="18" charset="-34"/>
              </a:rPr>
              <a:t> ทวิ ต้องระวางโทษจำคุกไม่เกินสามเดือนหรือปรับไม่เกินหกหมื่นบาท หรือทั้งจำทั้งปรับ และปรับอีกวันละไม่เกินหนึ่งหมื่นบาทจนกว่าจะได้ปฏิบัติให้ถูกต้อง</a:t>
            </a:r>
            <a:endParaRPr lang="th-TH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จุดที่สุด">
  <a:themeElements>
    <a:clrScheme name="จุดที่สุด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จุดที่สุด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จุดที่สุด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239</TotalTime>
  <Words>183</Words>
  <Application>Microsoft Office PowerPoint</Application>
  <PresentationFormat>กำหนดเอง</PresentationFormat>
  <Paragraphs>20</Paragraphs>
  <Slides>5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5</vt:i4>
      </vt:variant>
    </vt:vector>
  </HeadingPairs>
  <TitlesOfParts>
    <vt:vector size="6" baseType="lpstr">
      <vt:lpstr>จุดที่สุด</vt:lpstr>
      <vt:lpstr>การควบคุมดูแลความปลอดภัย ของอาคารและป้ายโฆษณาขนาดใหญ่</vt:lpstr>
      <vt:lpstr>  ด้วยในช่วงฤดูร้อนมักจะเกิดพายุฤดูร้อนและพายุฝนฟ้าคะนองมีลมกระโชกแรงเป็นเหตุให้อาคารบ้านเรือนของราษฎรได้รับความเสียหายและป้ายโฆษณาขนาดใหญ่  ที่ก่อสร้างโดยฝ่าฝืนกฎหมายหรือป้ายเก่าชำรุดล้มลงมา  ทำให้มีผู้ได้รับบาดเจ็บและเสียชีวิต ตลอดจน ทรัพย์สินได้รับความเสียหายเป็นจำนวนมากซึ่งปรากฏเป็นข่าวอยู่เสมอ</vt:lpstr>
      <vt:lpstr>ภาพนิ่ง 3</vt:lpstr>
      <vt:lpstr>ภาพนิ่ง 4</vt:lpstr>
      <vt:lpstr>ภาพนิ่ง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การควบคุมดูแลความปลอดภัย ของอาคารและป้ายโฆษณาขนาดใหญ่</dc:title>
  <dc:creator>TL170364</dc:creator>
  <cp:lastModifiedBy>Windows User</cp:lastModifiedBy>
  <cp:revision>26</cp:revision>
  <dcterms:created xsi:type="dcterms:W3CDTF">2021-05-11T03:30:35Z</dcterms:created>
  <dcterms:modified xsi:type="dcterms:W3CDTF">2021-05-11T07:44:46Z</dcterms:modified>
</cp:coreProperties>
</file>