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0" r:id="rId3"/>
  </p:sldIdLst>
  <p:sldSz cx="9906000" cy="6858000" type="A4"/>
  <p:notesSz cx="6888163" cy="100187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808000"/>
    <a:srgbClr val="CCFFCC"/>
    <a:srgbClr val="0000FF"/>
    <a:srgbClr val="FFA3C8"/>
    <a:srgbClr val="CC0066"/>
    <a:srgbClr val="FF0066"/>
    <a:srgbClr val="FF4791"/>
    <a:srgbClr val="FFD5E6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ไม่มีสไตล์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สไตล์สีปานกลาง 4 - เน้น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7292A2E-F333-43FB-9621-5CBBE7FDCDCB}" styleName="สไตล์สีอ่อน 2 - เน้น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สไตล์สีอ่อน 2 - เน้น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สไตล์สีเข้ม 2 - เน้น 1/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สไตล์สีเข้ม 2 - เน้น 3/เน้น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16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490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617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4690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2852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8102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447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3488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61623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4666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3934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1508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5476A-C48C-4439-8DC8-9190E0C42C03}" type="datetimeFigureOut">
              <a:rPr lang="th-TH" smtClean="0"/>
              <a:t>10/06/67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FE101-6553-422F-B455-44A8A327AD3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3727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รูปภาพ 1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37837" y="-1459968"/>
            <a:ext cx="7015047" cy="9921281"/>
          </a:xfrm>
          <a:prstGeom prst="rect">
            <a:avLst/>
          </a:prstGeom>
        </p:spPr>
      </p:pic>
      <p:sp>
        <p:nvSpPr>
          <p:cNvPr id="45" name="สี่เหลี่ยมผืนผ้า 44"/>
          <p:cNvSpPr/>
          <p:nvPr/>
        </p:nvSpPr>
        <p:spPr>
          <a:xfrm>
            <a:off x="3312694" y="88840"/>
            <a:ext cx="3312693" cy="46522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3" name="รูปห้าเหลี่ยม 42"/>
          <p:cNvSpPr/>
          <p:nvPr/>
        </p:nvSpPr>
        <p:spPr>
          <a:xfrm>
            <a:off x="3290186" y="90436"/>
            <a:ext cx="425116" cy="465221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4" name="สี่เหลี่ยมผืนผ้า 43"/>
          <p:cNvSpPr/>
          <p:nvPr/>
        </p:nvSpPr>
        <p:spPr>
          <a:xfrm>
            <a:off x="3966436" y="114930"/>
            <a:ext cx="2140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ข้อมูลภูมิปัญญาท้องถิ่น</a:t>
            </a:r>
          </a:p>
        </p:txBody>
      </p:sp>
      <p:sp>
        <p:nvSpPr>
          <p:cNvPr id="63" name="สี่เหลี่ยมผืนผ้าหนึ่งมุมตัด 62"/>
          <p:cNvSpPr/>
          <p:nvPr/>
        </p:nvSpPr>
        <p:spPr>
          <a:xfrm>
            <a:off x="6735782" y="158500"/>
            <a:ext cx="1785196" cy="355588"/>
          </a:xfrm>
          <a:prstGeom prst="snip1Rect">
            <a:avLst>
              <a:gd name="adj" fmla="val 27632"/>
            </a:avLst>
          </a:prstGeom>
          <a:solidFill>
            <a:srgbClr val="FF0066"/>
          </a:solidFill>
          <a:ln>
            <a:solidFill>
              <a:srgbClr val="FF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ด้านการแพทย์แผนไทย</a:t>
            </a:r>
          </a:p>
        </p:txBody>
      </p:sp>
      <p:sp>
        <p:nvSpPr>
          <p:cNvPr id="108" name="สี่เหลี่ยมผืนผ้า 107"/>
          <p:cNvSpPr/>
          <p:nvPr/>
        </p:nvSpPr>
        <p:spPr>
          <a:xfrm>
            <a:off x="25504" y="89166"/>
            <a:ext cx="3259895" cy="46522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09" name="รูปห้าเหลี่ยม 108"/>
          <p:cNvSpPr/>
          <p:nvPr/>
        </p:nvSpPr>
        <p:spPr>
          <a:xfrm>
            <a:off x="2996" y="78062"/>
            <a:ext cx="418340" cy="465221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10" name="สี่เหลี่ยมผืนผ้า 109"/>
          <p:cNvSpPr/>
          <p:nvPr/>
        </p:nvSpPr>
        <p:spPr>
          <a:xfrm>
            <a:off x="25381" y="92070"/>
            <a:ext cx="32695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ประวัติเทศบาลตำบลนาสาร</a:t>
            </a: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5E54CB04-FDFB-63D0-A29F-7343A9BDEB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562948"/>
              </p:ext>
            </p:extLst>
          </p:nvPr>
        </p:nvGraphicFramePr>
        <p:xfrm>
          <a:off x="6724352" y="603045"/>
          <a:ext cx="3097244" cy="448975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32817">
                  <a:extLst>
                    <a:ext uri="{9D8B030D-6E8A-4147-A177-3AD203B41FA5}">
                      <a16:colId xmlns:a16="http://schemas.microsoft.com/office/drawing/2014/main" val="3257756366"/>
                    </a:ext>
                  </a:extLst>
                </a:gridCol>
                <a:gridCol w="1464427">
                  <a:extLst>
                    <a:ext uri="{9D8B030D-6E8A-4147-A177-3AD203B41FA5}">
                      <a16:colId xmlns:a16="http://schemas.microsoft.com/office/drawing/2014/main" val="3310457926"/>
                    </a:ext>
                  </a:extLst>
                </a:gridCol>
              </a:tblGrid>
              <a:tr h="311112"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ชื่อ-สกุล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47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ด้านภูมิปัญญา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47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766998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นายท้วม  บุตรสา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หมอบีบ นวด หมอตำแย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893280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นายไสว  </a:t>
                      </a:r>
                      <a:r>
                        <a:rPr lang="th-TH" sz="1500" dirty="0" err="1">
                          <a:solidFill>
                            <a:schemeClr val="tx1"/>
                          </a:solidFill>
                        </a:rPr>
                        <a:t>เรศ</a:t>
                      </a:r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ประดิษฐ์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หมอบีบ นวด หมอตำแย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02867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นางสุดา  มาแลง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ยาต้มสมุนไพร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965948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นางกลิ่น  มาแลง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ยารักษาโรคหอบ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979591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นางสาวอมร  เกตุพล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หมอนวดแผนโบราณ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280899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นางหนูแจ้ว  บุญเลิศ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หมอนวดแผนโบราณ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623551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นางสมบูรณ์  ตลึงจิต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หมอนวดแผนโบราณ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997977"/>
                  </a:ext>
                </a:extLst>
              </a:tr>
              <a:tr h="329231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นายสมเกียรติ เพชรประสิทธิ์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หมองู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084150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นางประทุม  เพชรประสิทธิ์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หมอนวดแผนโบราณ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849512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นายเจือ  อยู่พิทักษ์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หมอสัตว์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492754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นายสนิท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หมอนวดแผนโบราณ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367560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นายบุญเปรม  นาคสัน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หมอยาสมุนไพรพื้นบ้าน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441940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r>
                        <a:rPr lang="th-TH" sz="1500" dirty="0"/>
                        <a:t>นายสุนทร  ฤทธิพัน์</a:t>
                      </a:r>
                      <a:endParaRPr lang="en-US" sz="1500" dirty="0"/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500" dirty="0"/>
                        <a:t>หมอนวดแผนโบราณ</a:t>
                      </a:r>
                      <a:endParaRPr lang="en-US" sz="1500" dirty="0"/>
                    </a:p>
                  </a:txBody>
                  <a:tcPr anchor="ctr">
                    <a:solidFill>
                      <a:srgbClr val="FFD5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368526"/>
                  </a:ext>
                </a:extLst>
              </a:tr>
            </a:tbl>
          </a:graphicData>
        </a:graphic>
      </p:graphicFrame>
      <p:sp>
        <p:nvSpPr>
          <p:cNvPr id="7" name="สี่เหลี่ยมผืนผ้าหนึ่งมุมตัด 62">
            <a:extLst>
              <a:ext uri="{FF2B5EF4-FFF2-40B4-BE49-F238E27FC236}">
                <a16:creationId xmlns:a16="http://schemas.microsoft.com/office/drawing/2014/main" id="{948AC078-E2AD-591C-BD43-4E6075E56F5B}"/>
              </a:ext>
            </a:extLst>
          </p:cNvPr>
          <p:cNvSpPr/>
          <p:nvPr/>
        </p:nvSpPr>
        <p:spPr>
          <a:xfrm>
            <a:off x="3413195" y="616773"/>
            <a:ext cx="1785196" cy="355588"/>
          </a:xfrm>
          <a:prstGeom prst="snip1Rect">
            <a:avLst>
              <a:gd name="adj" fmla="val 27632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ด้านหัตกรรม</a:t>
            </a:r>
          </a:p>
        </p:txBody>
      </p:sp>
      <p:graphicFrame>
        <p:nvGraphicFramePr>
          <p:cNvPr id="8" name="ตาราง 6">
            <a:extLst>
              <a:ext uri="{FF2B5EF4-FFF2-40B4-BE49-F238E27FC236}">
                <a16:creationId xmlns:a16="http://schemas.microsoft.com/office/drawing/2014/main" id="{A43DB625-A69F-0BD7-6D34-22743915A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697066"/>
              </p:ext>
            </p:extLst>
          </p:nvPr>
        </p:nvGraphicFramePr>
        <p:xfrm>
          <a:off x="3416818" y="1011719"/>
          <a:ext cx="3097244" cy="640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32817">
                  <a:extLst>
                    <a:ext uri="{9D8B030D-6E8A-4147-A177-3AD203B41FA5}">
                      <a16:colId xmlns:a16="http://schemas.microsoft.com/office/drawing/2014/main" val="3257756366"/>
                    </a:ext>
                  </a:extLst>
                </a:gridCol>
                <a:gridCol w="1464427">
                  <a:extLst>
                    <a:ext uri="{9D8B030D-6E8A-4147-A177-3AD203B41FA5}">
                      <a16:colId xmlns:a16="http://schemas.microsoft.com/office/drawing/2014/main" val="3310457926"/>
                    </a:ext>
                  </a:extLst>
                </a:gridCol>
              </a:tblGrid>
              <a:tr h="311112"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ชื่อ-สกุล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ด้านภูมิปัญญา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8766998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นางจัด  พรมอาวุธ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สานตะกร้า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4893280"/>
                  </a:ext>
                </a:extLst>
              </a:tr>
            </a:tbl>
          </a:graphicData>
        </a:graphic>
      </p:graphicFrame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CCC9FF6-8D6B-FD74-6A48-C09D61E026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55" y="3146500"/>
            <a:ext cx="1015138" cy="761354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7207C090-B38A-44A2-46E6-A44E6DB86D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874326" y="3165968"/>
            <a:ext cx="1015138" cy="761353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8" name="สี่เหลี่ยมผืนผ้าหนึ่งมุมตัด 62">
            <a:extLst>
              <a:ext uri="{FF2B5EF4-FFF2-40B4-BE49-F238E27FC236}">
                <a16:creationId xmlns:a16="http://schemas.microsoft.com/office/drawing/2014/main" id="{0DA5DBBD-FD7C-A665-8867-AC0AA36FD9AE}"/>
              </a:ext>
            </a:extLst>
          </p:cNvPr>
          <p:cNvSpPr/>
          <p:nvPr/>
        </p:nvSpPr>
        <p:spPr>
          <a:xfrm>
            <a:off x="3465719" y="4162358"/>
            <a:ext cx="1785196" cy="355588"/>
          </a:xfrm>
          <a:prstGeom prst="snip1Rect">
            <a:avLst>
              <a:gd name="adj" fmla="val 27632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ด้านอาหาร</a:t>
            </a:r>
          </a:p>
        </p:txBody>
      </p:sp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B7B810F7-E853-45C7-9593-C5E98BECF4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98"/>
          <a:stretch/>
        </p:blipFill>
        <p:spPr>
          <a:xfrm>
            <a:off x="8419132" y="5227000"/>
            <a:ext cx="1315188" cy="1390489"/>
          </a:xfrm>
          <a:prstGeom prst="rect">
            <a:avLst/>
          </a:prstGeom>
          <a:effectLst>
            <a:glow rad="63500">
              <a:srgbClr val="CC0066">
                <a:alpha val="40000"/>
              </a:srgbClr>
            </a:glow>
          </a:effectLst>
        </p:spPr>
      </p:pic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34828E49-9B04-0E7D-62A2-2A440A0265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7"/>
          <a:stretch/>
        </p:blipFill>
        <p:spPr>
          <a:xfrm flipH="1">
            <a:off x="7008712" y="5181753"/>
            <a:ext cx="1315188" cy="1480985"/>
          </a:xfrm>
          <a:prstGeom prst="rect">
            <a:avLst/>
          </a:prstGeom>
          <a:effectLst>
            <a:glow rad="63500">
              <a:srgbClr val="CC0066">
                <a:alpha val="40000"/>
              </a:srgbClr>
            </a:glow>
          </a:effectLst>
        </p:spPr>
      </p:pic>
      <p:pic>
        <p:nvPicPr>
          <p:cNvPr id="24" name="รูปภาพ 23">
            <a:extLst>
              <a:ext uri="{FF2B5EF4-FFF2-40B4-BE49-F238E27FC236}">
                <a16:creationId xmlns:a16="http://schemas.microsoft.com/office/drawing/2014/main" id="{022F0A0A-D674-3F98-0C4A-E7435FFA12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1392" y="5772587"/>
            <a:ext cx="1361991" cy="908574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E0C827E-9E27-15B8-85FB-44AFAE9E9A9C}"/>
              </a:ext>
            </a:extLst>
          </p:cNvPr>
          <p:cNvSpPr txBox="1"/>
          <p:nvPr/>
        </p:nvSpPr>
        <p:spPr>
          <a:xfrm>
            <a:off x="0" y="565491"/>
            <a:ext cx="32853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เทศบาลตำบลนาสาร เกิดขึ้นเมื่อกระทรวงมหาดไทย ได้ประกาศยกฐานะสภาตำบลนาสารเป็นองค์การบริหารส่วนตำบลนาสาร ตามประกาศกระทรวงมหาดไทย เรื่อง จัดตั้งองค์การบริหารส่วนตำบล ลงวันวันที่ 19 มกราคม 2539 ซึ่งเป็น 1 ใน 4 ขององค์การบริหารส่วนตำบลในเขตอำเภอพระพรหม หลังจากนั้นได้ยกฐานะเป็นเทศบาลตำบลนาสาร ตามประกาศกระทรวงมหาดไทย เมื่อวันที่ 7 กันยายน 2555</a:t>
            </a:r>
          </a:p>
          <a:p>
            <a:pPr algn="thaiDist"/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เทศบาลตำบลนาสาร อยู่ในพื้นที่ หมู่ที่ 6</a:t>
            </a:r>
          </a:p>
          <a:p>
            <a:pPr algn="thaiDist"/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ตำบลนาสาร อำเภอพระพรหม  จังหวัดนครศรีธรรมราช    </a:t>
            </a:r>
          </a:p>
          <a:p>
            <a:endParaRPr lang="en-US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65020291-79FE-777B-223C-756097A52107}"/>
              </a:ext>
            </a:extLst>
          </p:cNvPr>
          <p:cNvSpPr txBox="1"/>
          <p:nvPr/>
        </p:nvSpPr>
        <p:spPr>
          <a:xfrm>
            <a:off x="-33794" y="2958653"/>
            <a:ext cx="34346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อาณาเขต</a:t>
            </a:r>
          </a:p>
          <a:p>
            <a:r>
              <a:rPr lang="th-TH" sz="1600" spc="-9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</a:t>
            </a:r>
            <a:r>
              <a:rPr lang="th-TH" sz="1600" spc="-9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ครอบคลุมพื้นที่ 7 หมู่บ้านของตำบลนาสาร อำเภอพระพรหม</a:t>
            </a:r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โดยมีอาณาเขตติดต่อกับตำบลอื่นๆ ของอำเภอพระพรหม</a:t>
            </a:r>
          </a:p>
          <a:p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อำเภอเมืองนครศรีธรรมราช และอำเภอลานสกา</a:t>
            </a:r>
          </a:p>
          <a:p>
            <a:r>
              <a:rPr lang="th-TH" sz="1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ทิศเหนือ  </a:t>
            </a:r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ติดต่อกับตำบลไชยมนตรี  และตำบลมะม่วงสองต้น</a:t>
            </a:r>
          </a:p>
          <a:p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อำเภอเมืองนครศรีธรรมราช</a:t>
            </a:r>
          </a:p>
          <a:p>
            <a:r>
              <a:rPr lang="th-TH" sz="1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ทิศตะวันออก</a:t>
            </a:r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ติดต่อกับเทศบาลนครศรีธรรมราช </a:t>
            </a:r>
          </a:p>
          <a:p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อำเภอเมืองนครศรีธรรมราช</a:t>
            </a:r>
          </a:p>
          <a:p>
            <a:r>
              <a:rPr lang="th-TH" sz="1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ทิศใต้</a:t>
            </a:r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ติดต่อกับตำบลนาพรุ  อำเภอพระพรหม</a:t>
            </a:r>
          </a:p>
          <a:p>
            <a:r>
              <a:rPr lang="th-TH" sz="1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ทิศตะวันตก  </a:t>
            </a:r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ติดต่อกับตำบลกำแพงเซา</a:t>
            </a:r>
          </a:p>
          <a:p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อำเภอเมืองนครศรีธรรมราช </a:t>
            </a:r>
          </a:p>
          <a:p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ตำบลขุนทะเล  อำเภอลานสกา</a:t>
            </a:r>
          </a:p>
          <a:p>
            <a:r>
              <a:rPr lang="th-TH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endParaRPr lang="en-US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B6F62FB1-D163-FA2C-031A-0A31BAD3C0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91" y="6141975"/>
            <a:ext cx="936711" cy="624474"/>
          </a:xfrm>
          <a:prstGeom prst="rect">
            <a:avLst/>
          </a:prstGeom>
          <a:effectLst>
            <a:glow rad="63500">
              <a:srgbClr val="00B050">
                <a:alpha val="40000"/>
              </a:srgbClr>
            </a:glow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120FB1F1-4FD1-06F4-F05E-D7D290C8AD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817" y="6166325"/>
            <a:ext cx="832632" cy="624474"/>
          </a:xfrm>
          <a:prstGeom prst="rect">
            <a:avLst/>
          </a:prstGeom>
          <a:effectLst>
            <a:glow rad="63500">
              <a:srgbClr val="00B050">
                <a:alpha val="40000"/>
              </a:srgbClr>
            </a:glow>
          </a:effectLst>
        </p:spPr>
      </p:pic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9F57B539-CFD0-0278-AC03-8AB4894A57A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3438" y="5772587"/>
            <a:ext cx="1361991" cy="908573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graphicFrame>
        <p:nvGraphicFramePr>
          <p:cNvPr id="11" name="ตาราง 28">
            <a:extLst>
              <a:ext uri="{FF2B5EF4-FFF2-40B4-BE49-F238E27FC236}">
                <a16:creationId xmlns:a16="http://schemas.microsoft.com/office/drawing/2014/main" id="{BB4C17D3-00B8-2DFE-1A30-3A4D1F964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202341"/>
              </p:ext>
            </p:extLst>
          </p:nvPr>
        </p:nvGraphicFramePr>
        <p:xfrm>
          <a:off x="3465719" y="4551644"/>
          <a:ext cx="2974562" cy="96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281">
                  <a:extLst>
                    <a:ext uri="{9D8B030D-6E8A-4147-A177-3AD203B41FA5}">
                      <a16:colId xmlns:a16="http://schemas.microsoft.com/office/drawing/2014/main" val="2736012285"/>
                    </a:ext>
                  </a:extLst>
                </a:gridCol>
                <a:gridCol w="1487281">
                  <a:extLst>
                    <a:ext uri="{9D8B030D-6E8A-4147-A177-3AD203B41FA5}">
                      <a16:colId xmlns:a16="http://schemas.microsoft.com/office/drawing/2014/main" val="2689061295"/>
                    </a:ext>
                  </a:extLst>
                </a:gridCol>
              </a:tblGrid>
              <a:tr h="159300"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ชื่อ-สกุล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ด้านภูมิปัญญา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2194576"/>
                  </a:ext>
                </a:extLst>
              </a:tr>
              <a:tr h="159300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นางประจวบ  อินทร์สุทธิ์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ทำขนมทองม้วน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395294"/>
                  </a:ext>
                </a:extLst>
              </a:tr>
              <a:tr h="159300">
                <a:tc>
                  <a:txBody>
                    <a:bodyPr/>
                    <a:lstStyle/>
                    <a:p>
                      <a:r>
                        <a:rPr lang="th-TH" sz="1500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นางหนูกลาง  ยิ่งคำนึง</a:t>
                      </a:r>
                      <a:endParaRPr lang="en-US" sz="15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h-TH" sz="1500" dirty="0"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ทำขนมทองม้วน</a:t>
                      </a:r>
                      <a:endParaRPr lang="en-US" sz="15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1424574"/>
                  </a:ext>
                </a:extLst>
              </a:tr>
            </a:tbl>
          </a:graphicData>
        </a:graphic>
      </p:graphicFrame>
      <p:graphicFrame>
        <p:nvGraphicFramePr>
          <p:cNvPr id="15" name="ตาราง 6">
            <a:extLst>
              <a:ext uri="{FF2B5EF4-FFF2-40B4-BE49-F238E27FC236}">
                <a16:creationId xmlns:a16="http://schemas.microsoft.com/office/drawing/2014/main" id="{60EB1433-D6F4-5F7B-B974-0A4A8F268D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142570"/>
              </p:ext>
            </p:extLst>
          </p:nvPr>
        </p:nvGraphicFramePr>
        <p:xfrm>
          <a:off x="3416818" y="1668230"/>
          <a:ext cx="3097244" cy="640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32817">
                  <a:extLst>
                    <a:ext uri="{9D8B030D-6E8A-4147-A177-3AD203B41FA5}">
                      <a16:colId xmlns:a16="http://schemas.microsoft.com/office/drawing/2014/main" val="3257756366"/>
                    </a:ext>
                  </a:extLst>
                </a:gridCol>
                <a:gridCol w="1464427">
                  <a:extLst>
                    <a:ext uri="{9D8B030D-6E8A-4147-A177-3AD203B41FA5}">
                      <a16:colId xmlns:a16="http://schemas.microsoft.com/office/drawing/2014/main" val="3310457926"/>
                    </a:ext>
                  </a:extLst>
                </a:gridCol>
              </a:tblGrid>
              <a:tr h="311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นางไพเราะ  </a:t>
                      </a:r>
                      <a:r>
                        <a:rPr kumimoji="0" lang="th-TH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อุต</a:t>
                      </a:r>
                      <a:r>
                        <a:rPr kumimoji="0" lang="th-T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รนาค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 New" panose="020B0500040200020003" pitchFamily="34" charset="-34"/>
                        <a:ea typeface="+mn-ea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ทอผ้ายก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766998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นา</a:t>
                      </a:r>
                      <a:r>
                        <a:rPr kumimoji="0" lang="th-T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งสาววันดี  </a:t>
                      </a:r>
                      <a:r>
                        <a:rPr kumimoji="0" lang="th-TH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ปิ</a:t>
                      </a:r>
                      <a:r>
                        <a:rPr kumimoji="0" lang="th-T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ละวัฒน์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 New" panose="020B0500040200020003" pitchFamily="34" charset="-34"/>
                        <a:ea typeface="+mn-ea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ทอผ้ายก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4893280"/>
                  </a:ext>
                </a:extLst>
              </a:tr>
            </a:tbl>
          </a:graphicData>
        </a:graphic>
      </p:graphicFrame>
      <p:graphicFrame>
        <p:nvGraphicFramePr>
          <p:cNvPr id="19" name="ตาราง 6">
            <a:extLst>
              <a:ext uri="{FF2B5EF4-FFF2-40B4-BE49-F238E27FC236}">
                <a16:creationId xmlns:a16="http://schemas.microsoft.com/office/drawing/2014/main" id="{ADC873FC-91F8-FF15-F5B9-CCE863560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382293"/>
              </p:ext>
            </p:extLst>
          </p:nvPr>
        </p:nvGraphicFramePr>
        <p:xfrm>
          <a:off x="3416818" y="2324741"/>
          <a:ext cx="3097244" cy="640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32817">
                  <a:extLst>
                    <a:ext uri="{9D8B030D-6E8A-4147-A177-3AD203B41FA5}">
                      <a16:colId xmlns:a16="http://schemas.microsoft.com/office/drawing/2014/main" val="3257756366"/>
                    </a:ext>
                  </a:extLst>
                </a:gridCol>
                <a:gridCol w="1464427">
                  <a:extLst>
                    <a:ext uri="{9D8B030D-6E8A-4147-A177-3AD203B41FA5}">
                      <a16:colId xmlns:a16="http://schemas.microsoft.com/office/drawing/2014/main" val="3310457926"/>
                    </a:ext>
                  </a:extLst>
                </a:gridCol>
              </a:tblGrid>
              <a:tr h="311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นายจวบ </a:t>
                      </a:r>
                      <a:r>
                        <a:rPr kumimoji="0" lang="th-TH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เรศ</a:t>
                      </a:r>
                      <a:r>
                        <a:rPr kumimoji="0" lang="th-TH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 New" panose="020B0500040200020003" pitchFamily="34" charset="-34"/>
                          <a:ea typeface="+mn-ea"/>
                          <a:cs typeface="TH Sarabun New" panose="020B0500040200020003" pitchFamily="34" charset="-34"/>
                        </a:rPr>
                        <a:t>ประดิษฐ์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 New" panose="020B0500040200020003" pitchFamily="34" charset="-34"/>
                        <a:ea typeface="+mn-ea"/>
                        <a:cs typeface="TH Sarabun New" panose="020B0500040200020003" pitchFamily="34" charset="-34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การตีเหล็ก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766998"/>
                  </a:ext>
                </a:extLst>
              </a:tr>
              <a:tr h="311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 New" panose="020B0500040200020003" pitchFamily="34" charset="-34"/>
                        <a:ea typeface="+mn-ea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4893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698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รูปภาพ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57675" y="-1505702"/>
            <a:ext cx="7015047" cy="9921281"/>
          </a:xfrm>
          <a:prstGeom prst="rect">
            <a:avLst/>
          </a:prstGeom>
        </p:spPr>
      </p:pic>
      <p:sp>
        <p:nvSpPr>
          <p:cNvPr id="14" name="สี่เหลี่ยมผืนผ้า 13"/>
          <p:cNvSpPr/>
          <p:nvPr/>
        </p:nvSpPr>
        <p:spPr>
          <a:xfrm>
            <a:off x="7053943" y="6055723"/>
            <a:ext cx="2412274" cy="34350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6770726" y="5724797"/>
            <a:ext cx="2878371" cy="33092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7196843" y="5383564"/>
            <a:ext cx="2121658" cy="3412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938241" y="1562263"/>
            <a:ext cx="2638864" cy="51538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6932400" y="1591290"/>
            <a:ext cx="2641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ภูมิปัญญาท้องถิ่น</a:t>
            </a:r>
          </a:p>
        </p:txBody>
      </p:sp>
      <p:cxnSp>
        <p:nvCxnSpPr>
          <p:cNvPr id="5" name="ตัวเชื่อมต่อตรง 4"/>
          <p:cNvCxnSpPr/>
          <p:nvPr/>
        </p:nvCxnSpPr>
        <p:spPr>
          <a:xfrm>
            <a:off x="6938241" y="2764433"/>
            <a:ext cx="263886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" name="วงรี 5"/>
          <p:cNvSpPr/>
          <p:nvPr/>
        </p:nvSpPr>
        <p:spPr>
          <a:xfrm>
            <a:off x="8129335" y="2637772"/>
            <a:ext cx="256675" cy="253321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7084117" y="5479909"/>
            <a:ext cx="23519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เทศบาลตำบลนาสาร</a:t>
            </a:r>
          </a:p>
          <a:p>
            <a:pPr algn="ctr"/>
            <a:r>
              <a:rPr lang="th-T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ตำบลนาสาร  อำเภอพระพรหม</a:t>
            </a:r>
          </a:p>
          <a:p>
            <a:pPr algn="ctr"/>
            <a:r>
              <a:rPr lang="th-T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จังหวัดนครศรีธรรมราช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9744617" y="0"/>
            <a:ext cx="161383" cy="684263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B06B77C7-B477-0AF9-BB3F-D169BA361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205" y="-52585"/>
            <a:ext cx="1843412" cy="1843412"/>
          </a:xfrm>
          <a:prstGeom prst="rect">
            <a:avLst/>
          </a:prstGeom>
        </p:spPr>
      </p:pic>
      <p:pic>
        <p:nvPicPr>
          <p:cNvPr id="26" name="รูปภาพ 25">
            <a:extLst>
              <a:ext uri="{FF2B5EF4-FFF2-40B4-BE49-F238E27FC236}">
                <a16:creationId xmlns:a16="http://schemas.microsoft.com/office/drawing/2014/main" id="{87B6475A-2E1D-D531-1D78-00C00ECC0D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0807" y="2961017"/>
            <a:ext cx="1518656" cy="1064809"/>
          </a:xfrm>
          <a:prstGeom prst="rect">
            <a:avLst/>
          </a:prstGeom>
          <a:effectLst>
            <a:glow rad="63500">
              <a:srgbClr val="FFA3C8">
                <a:alpha val="40000"/>
              </a:srgbClr>
            </a:glow>
          </a:effectLst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0A49C54D-1BA7-D0C4-A66A-FA0130FD3A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6581" y="4171302"/>
            <a:ext cx="1510168" cy="1081731"/>
          </a:xfrm>
          <a:prstGeom prst="rect">
            <a:avLst/>
          </a:prstGeom>
          <a:effectLst>
            <a:glow rad="63500">
              <a:srgbClr val="FFA3C8">
                <a:alpha val="40000"/>
              </a:srgbClr>
            </a:glow>
          </a:effectLst>
        </p:spPr>
      </p:pic>
      <p:sp>
        <p:nvSpPr>
          <p:cNvPr id="28" name="สี่เหลี่ยมผืนผ้าหนึ่งมุมตัด 62">
            <a:extLst>
              <a:ext uri="{FF2B5EF4-FFF2-40B4-BE49-F238E27FC236}">
                <a16:creationId xmlns:a16="http://schemas.microsoft.com/office/drawing/2014/main" id="{18148340-B39D-EEE5-9454-F44233823083}"/>
              </a:ext>
            </a:extLst>
          </p:cNvPr>
          <p:cNvSpPr/>
          <p:nvPr/>
        </p:nvSpPr>
        <p:spPr>
          <a:xfrm>
            <a:off x="102592" y="203234"/>
            <a:ext cx="1785196" cy="355588"/>
          </a:xfrm>
          <a:prstGeom prst="snip1Rect">
            <a:avLst>
              <a:gd name="adj" fmla="val 27632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ด้านเกษตรกรรม</a:t>
            </a:r>
          </a:p>
        </p:txBody>
      </p:sp>
      <p:sp>
        <p:nvSpPr>
          <p:cNvPr id="36" name="สี่เหลี่ยมผืนผ้าหนึ่งมุมตัด 62">
            <a:extLst>
              <a:ext uri="{FF2B5EF4-FFF2-40B4-BE49-F238E27FC236}">
                <a16:creationId xmlns:a16="http://schemas.microsoft.com/office/drawing/2014/main" id="{B7815D9C-DBF6-8303-E5DB-61377B63BC43}"/>
              </a:ext>
            </a:extLst>
          </p:cNvPr>
          <p:cNvSpPr/>
          <p:nvPr/>
        </p:nvSpPr>
        <p:spPr>
          <a:xfrm>
            <a:off x="3413088" y="199896"/>
            <a:ext cx="1785196" cy="355588"/>
          </a:xfrm>
          <a:prstGeom prst="snip1Rect">
            <a:avLst>
              <a:gd name="adj" fmla="val 27632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ด้านศิลปกรรม</a:t>
            </a:r>
          </a:p>
        </p:txBody>
      </p:sp>
      <p:graphicFrame>
        <p:nvGraphicFramePr>
          <p:cNvPr id="37" name="ตาราง 21">
            <a:extLst>
              <a:ext uri="{FF2B5EF4-FFF2-40B4-BE49-F238E27FC236}">
                <a16:creationId xmlns:a16="http://schemas.microsoft.com/office/drawing/2014/main" id="{1448C900-F765-D019-36CC-FCB1E4589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952001"/>
              </p:ext>
            </p:extLst>
          </p:nvPr>
        </p:nvGraphicFramePr>
        <p:xfrm>
          <a:off x="3416577" y="622117"/>
          <a:ext cx="3097244" cy="1930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48622">
                  <a:extLst>
                    <a:ext uri="{9D8B030D-6E8A-4147-A177-3AD203B41FA5}">
                      <a16:colId xmlns:a16="http://schemas.microsoft.com/office/drawing/2014/main" val="678439819"/>
                    </a:ext>
                  </a:extLst>
                </a:gridCol>
                <a:gridCol w="1548622">
                  <a:extLst>
                    <a:ext uri="{9D8B030D-6E8A-4147-A177-3AD203B41FA5}">
                      <a16:colId xmlns:a16="http://schemas.microsoft.com/office/drawing/2014/main" val="29341775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ชื่อ-สกุล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ด้านภูมิปัญญา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8884961"/>
                  </a:ext>
                </a:extLst>
              </a:tr>
              <a:tr h="294246">
                <a:tc>
                  <a:txBody>
                    <a:bodyPr/>
                    <a:lstStyle/>
                    <a:p>
                      <a:r>
                        <a:rPr lang="th-TH" sz="1500" dirty="0"/>
                        <a:t>นายสงบ  สงวนถ้อย</a:t>
                      </a:r>
                      <a:endParaRPr lang="en-US" sz="15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h-TH" sz="1500" dirty="0"/>
                        <a:t>กลองยาว</a:t>
                      </a:r>
                      <a:endParaRPr lang="en-US" sz="15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432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1500" dirty="0"/>
                        <a:t>นายจวบ </a:t>
                      </a:r>
                      <a:r>
                        <a:rPr lang="th-TH" sz="1500" dirty="0" err="1"/>
                        <a:t>เรศ</a:t>
                      </a:r>
                      <a:r>
                        <a:rPr lang="th-TH" sz="1500" dirty="0"/>
                        <a:t>ประดิษฐ์</a:t>
                      </a:r>
                      <a:endParaRPr lang="en-US" sz="15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h-TH" sz="1500" dirty="0"/>
                        <a:t>ตีกลองยาว</a:t>
                      </a:r>
                      <a:endParaRPr lang="en-US" sz="15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426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1500" dirty="0"/>
                        <a:t>นางปลีก  เดโช</a:t>
                      </a:r>
                      <a:endParaRPr lang="th-TH" sz="15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h-TH" sz="1500" dirty="0"/>
                        <a:t>ร้องเพลงกล่อมเด็ก</a:t>
                      </a:r>
                    </a:p>
                    <a:p>
                      <a:r>
                        <a:rPr lang="th-TH" sz="1500" dirty="0"/>
                        <a:t> (เพลงมโนราห์)</a:t>
                      </a:r>
                      <a:endParaRPr lang="en-US" sz="15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019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4972888"/>
                  </a:ext>
                </a:extLst>
              </a:tr>
            </a:tbl>
          </a:graphicData>
        </a:graphic>
      </p:graphicFrame>
      <p:pic>
        <p:nvPicPr>
          <p:cNvPr id="38" name="รูปภาพ 37">
            <a:extLst>
              <a:ext uri="{FF2B5EF4-FFF2-40B4-BE49-F238E27FC236}">
                <a16:creationId xmlns:a16="http://schemas.microsoft.com/office/drawing/2014/main" id="{833945EC-E0FB-C891-E6C0-E5AB89F421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562" y="2905823"/>
            <a:ext cx="1582144" cy="1354865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9" name="รูปภาพ 38">
            <a:extLst>
              <a:ext uri="{FF2B5EF4-FFF2-40B4-BE49-F238E27FC236}">
                <a16:creationId xmlns:a16="http://schemas.microsoft.com/office/drawing/2014/main" id="{5293ED26-7423-8B3B-3D0F-92506367DB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502275" y="2823767"/>
            <a:ext cx="953011" cy="1354864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graphicFrame>
        <p:nvGraphicFramePr>
          <p:cNvPr id="42" name="ตาราง 21">
            <a:extLst>
              <a:ext uri="{FF2B5EF4-FFF2-40B4-BE49-F238E27FC236}">
                <a16:creationId xmlns:a16="http://schemas.microsoft.com/office/drawing/2014/main" id="{BF509713-0B8E-50E7-2DA2-2540D2AF7B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614104"/>
              </p:ext>
            </p:extLst>
          </p:nvPr>
        </p:nvGraphicFramePr>
        <p:xfrm>
          <a:off x="106275" y="631317"/>
          <a:ext cx="3097244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48622">
                  <a:extLst>
                    <a:ext uri="{9D8B030D-6E8A-4147-A177-3AD203B41FA5}">
                      <a16:colId xmlns:a16="http://schemas.microsoft.com/office/drawing/2014/main" val="678439819"/>
                    </a:ext>
                  </a:extLst>
                </a:gridCol>
                <a:gridCol w="1548622">
                  <a:extLst>
                    <a:ext uri="{9D8B030D-6E8A-4147-A177-3AD203B41FA5}">
                      <a16:colId xmlns:a16="http://schemas.microsoft.com/office/drawing/2014/main" val="29341775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ชื่อ-สกุล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ด้านภูมิปัญญา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8884961"/>
                  </a:ext>
                </a:extLst>
              </a:tr>
              <a:tr h="294246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นายประเสริฐ  มิตรรัตน์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ปลูกผักปลอดสารพิษ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4325816"/>
                  </a:ext>
                </a:extLst>
              </a:tr>
            </a:tbl>
          </a:graphicData>
        </a:graphic>
      </p:graphicFrame>
      <p:pic>
        <p:nvPicPr>
          <p:cNvPr id="43" name="รูปภาพ 42">
            <a:extLst>
              <a:ext uri="{FF2B5EF4-FFF2-40B4-BE49-F238E27FC236}">
                <a16:creationId xmlns:a16="http://schemas.microsoft.com/office/drawing/2014/main" id="{568C91E3-D281-7A59-07AA-073FA8BBCBA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260" y="1585087"/>
            <a:ext cx="1579641" cy="1184730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4" name="รูปภาพ 43">
            <a:extLst>
              <a:ext uri="{FF2B5EF4-FFF2-40B4-BE49-F238E27FC236}">
                <a16:creationId xmlns:a16="http://schemas.microsoft.com/office/drawing/2014/main" id="{E904BB68-2257-EFFA-8791-4A12CEFDCD9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6855" y="2371413"/>
            <a:ext cx="1568402" cy="1206356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83592FC-38CE-D91C-4058-ABB4B76489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443" y="2976602"/>
            <a:ext cx="1582143" cy="1206356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267ED8DD-648B-8FF4-5960-384D453B8A1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8661" y="3792635"/>
            <a:ext cx="1582143" cy="1184729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8" name="สี่เหลี่ยมผืนผ้าหนึ่งมุมตัด 62">
            <a:extLst>
              <a:ext uri="{FF2B5EF4-FFF2-40B4-BE49-F238E27FC236}">
                <a16:creationId xmlns:a16="http://schemas.microsoft.com/office/drawing/2014/main" id="{8FB0A5E9-A107-C4B5-0A32-26B885D5DFC6}"/>
              </a:ext>
            </a:extLst>
          </p:cNvPr>
          <p:cNvSpPr/>
          <p:nvPr/>
        </p:nvSpPr>
        <p:spPr>
          <a:xfrm>
            <a:off x="182585" y="5124321"/>
            <a:ext cx="3143179" cy="355588"/>
          </a:xfrm>
          <a:prstGeom prst="snip1Rect">
            <a:avLst>
              <a:gd name="adj" fmla="val 27632"/>
            </a:avLst>
          </a:prstGeom>
          <a:solidFill>
            <a:schemeClr val="accent2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ด้านเการจัดการทรัพยากรธรรมชาติและสิ่งแวดล้อม</a:t>
            </a:r>
          </a:p>
        </p:txBody>
      </p:sp>
      <p:graphicFrame>
        <p:nvGraphicFramePr>
          <p:cNvPr id="16" name="ตาราง 21">
            <a:extLst>
              <a:ext uri="{FF2B5EF4-FFF2-40B4-BE49-F238E27FC236}">
                <a16:creationId xmlns:a16="http://schemas.microsoft.com/office/drawing/2014/main" id="{D30C12EF-5F4F-6C70-9863-7184F1363A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366510"/>
              </p:ext>
            </p:extLst>
          </p:nvPr>
        </p:nvGraphicFramePr>
        <p:xfrm>
          <a:off x="186268" y="5552404"/>
          <a:ext cx="3097244" cy="101092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548622">
                  <a:extLst>
                    <a:ext uri="{9D8B030D-6E8A-4147-A177-3AD203B41FA5}">
                      <a16:colId xmlns:a16="http://schemas.microsoft.com/office/drawing/2014/main" val="678439819"/>
                    </a:ext>
                  </a:extLst>
                </a:gridCol>
                <a:gridCol w="1548622">
                  <a:extLst>
                    <a:ext uri="{9D8B030D-6E8A-4147-A177-3AD203B41FA5}">
                      <a16:colId xmlns:a16="http://schemas.microsoft.com/office/drawing/2014/main" val="29341775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ชื่อ-สกุล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ด้านภูมิปัญญา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8884961"/>
                  </a:ext>
                </a:extLst>
              </a:tr>
              <a:tr h="294246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นาย</a:t>
                      </a:r>
                      <a:r>
                        <a:rPr lang="th-TH" sz="1500" dirty="0" err="1">
                          <a:solidFill>
                            <a:schemeClr val="tx1"/>
                          </a:solidFill>
                        </a:rPr>
                        <a:t>เตื้อ</a:t>
                      </a:r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น  กลักดวงจิตร์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หมอดินอาสา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432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1500" dirty="0"/>
                        <a:t>นายเพิ่ม  บุญเลิศ</a:t>
                      </a:r>
                      <a:endParaRPr lang="en-US" sz="15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หมอดินอาสา</a:t>
                      </a:r>
                      <a:endParaRPr lang="en-US" sz="1500" dirty="0"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4262496"/>
                  </a:ext>
                </a:extLst>
              </a:tr>
            </a:tbl>
          </a:graphicData>
        </a:graphic>
      </p:graphicFrame>
      <p:sp>
        <p:nvSpPr>
          <p:cNvPr id="18" name="สี่เหลี่ยมผืนผ้าหนึ่งมุมตัด 62">
            <a:extLst>
              <a:ext uri="{FF2B5EF4-FFF2-40B4-BE49-F238E27FC236}">
                <a16:creationId xmlns:a16="http://schemas.microsoft.com/office/drawing/2014/main" id="{07F29BAF-14E2-CC9A-298F-D96D3FA5197C}"/>
              </a:ext>
            </a:extLst>
          </p:cNvPr>
          <p:cNvSpPr/>
          <p:nvPr/>
        </p:nvSpPr>
        <p:spPr>
          <a:xfrm>
            <a:off x="3552684" y="4494016"/>
            <a:ext cx="1785196" cy="355588"/>
          </a:xfrm>
          <a:prstGeom prst="snip1Rect">
            <a:avLst>
              <a:gd name="adj" fmla="val 27632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ด้านอุตสาหกรรม</a:t>
            </a:r>
          </a:p>
        </p:txBody>
      </p:sp>
      <p:graphicFrame>
        <p:nvGraphicFramePr>
          <p:cNvPr id="19" name="ตาราง 21">
            <a:extLst>
              <a:ext uri="{FF2B5EF4-FFF2-40B4-BE49-F238E27FC236}">
                <a16:creationId xmlns:a16="http://schemas.microsoft.com/office/drawing/2014/main" id="{BA1AFE4B-D9F5-9913-0F57-123AEBAEB0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817345"/>
              </p:ext>
            </p:extLst>
          </p:nvPr>
        </p:nvGraphicFramePr>
        <p:xfrm>
          <a:off x="3546078" y="4945913"/>
          <a:ext cx="3097244" cy="64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48622">
                  <a:extLst>
                    <a:ext uri="{9D8B030D-6E8A-4147-A177-3AD203B41FA5}">
                      <a16:colId xmlns:a16="http://schemas.microsoft.com/office/drawing/2014/main" val="678439819"/>
                    </a:ext>
                  </a:extLst>
                </a:gridCol>
                <a:gridCol w="1548622">
                  <a:extLst>
                    <a:ext uri="{9D8B030D-6E8A-4147-A177-3AD203B41FA5}">
                      <a16:colId xmlns:a16="http://schemas.microsoft.com/office/drawing/2014/main" val="29341775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ชื่อ-สกุล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500" dirty="0">
                          <a:solidFill>
                            <a:schemeClr val="tx1"/>
                          </a:solidFill>
                        </a:rPr>
                        <a:t>ด้านภูมิปัญญา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8884961"/>
                  </a:ext>
                </a:extLst>
              </a:tr>
              <a:tr h="294246"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นางรัตนา พลพ</a:t>
                      </a:r>
                      <a:r>
                        <a:rPr lang="th-TH" sz="1500" dirty="0" err="1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ัฒน์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500" dirty="0">
                          <a:solidFill>
                            <a:schemeClr val="tx1"/>
                          </a:solidFill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การแปรรูปขนมไทย</a:t>
                      </a:r>
                      <a:endParaRPr lang="en-US" sz="1500" dirty="0">
                        <a:solidFill>
                          <a:schemeClr val="tx1"/>
                        </a:solidFill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4325816"/>
                  </a:ext>
                </a:extLst>
              </a:tr>
            </a:tbl>
          </a:graphicData>
        </a:graphic>
      </p:graphicFrame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E835F847-71F6-5D77-99AF-7D265A79D7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0232" y="5695070"/>
            <a:ext cx="1518656" cy="1064809"/>
          </a:xfrm>
          <a:prstGeom prst="rect">
            <a:avLst/>
          </a:prstGeom>
          <a:effectLst>
            <a:glow rad="63500">
              <a:srgbClr val="FFA3C8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98312450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941</TotalTime>
  <Words>466</Words>
  <Application>Microsoft Office PowerPoint</Application>
  <PresentationFormat>กระดาษ A4 (210x297 มม.)</PresentationFormat>
  <Paragraphs>95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TH Sarabun New</vt:lpstr>
      <vt:lpstr>ธีมของ Office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ASUS</cp:lastModifiedBy>
  <cp:revision>95</cp:revision>
  <cp:lastPrinted>2024-05-27T08:16:57Z</cp:lastPrinted>
  <dcterms:created xsi:type="dcterms:W3CDTF">2018-04-20T08:15:08Z</dcterms:created>
  <dcterms:modified xsi:type="dcterms:W3CDTF">2024-06-10T15:11:58Z</dcterms:modified>
</cp:coreProperties>
</file>